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le D'Alonz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6F2"/>
    <a:srgbClr val="2A367E"/>
    <a:srgbClr val="FFFB3B"/>
    <a:srgbClr val="E2E719"/>
    <a:srgbClr val="D9BD2A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1" autoAdjust="0"/>
  </p:normalViewPr>
  <p:slideViewPr>
    <p:cSldViewPr snapToGrid="0">
      <p:cViewPr varScale="1">
        <p:scale>
          <a:sx n="105" d="100"/>
          <a:sy n="105" d="100"/>
        </p:scale>
        <p:origin x="82" y="10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1320" y="-24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5-03T17:39:04.458" idx="2">
    <p:pos x="0" y="100"/>
    <p:text>photos of authors??</p:text>
  </p:cm>
  <p:cm authorId="0" dt="2023-05-06T13:53:17.678" idx="1">
    <p:pos x="0" y="0"/>
    <p:text>make sure ppt fits the dimensions for conference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23498e1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23498e1e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other main software were using for analysis in this project is TagLab,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 AI-powered software capable of supporting orthographic images and their analysis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are turned back into 2D products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orthoprojections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before being exported for segmentation (tracing)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Both semi-automatic and manual tools can be used to outline the target species (in our case just corals outplanted)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Gives us surface area by category as well as growth of individual colonies over time with the capability of linking colonies from two different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orthos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Taglab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also has machine learning capabilities -&gt; ability to teach it to automatically recognize, trace, and classify different benthic species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However, there are characteristics and densities hat make some sites more ideal than others for the training and success of this tool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f8b9c3e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f8b9c3e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23498e1e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23498e1e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23498e1e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23498e1e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23498e1e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23498e1e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23498e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23498e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we are all well aware, coral reefs globally are in decline, FCR is no different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of the major contributors: disease, heat stress(bleaching), competition for space, predation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23498e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23498e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Restoration has been established as a way to mitigate the damage and loss to the reefs -&gt; helps restore biodiversity on multiple ecological levels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99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f8b9c3e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f8b9c3e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next critical step post-restoration is monitoring those restored corals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 to be able to quantify “restoration”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Necessary for improving methods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 helps us gain insight into successful (or not) sites, genotypes as we “follow” them through disease/bleaching/hurricanes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Traditionally, in water colony monitoring (health of colonies)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Photogrammetry has become a useful tool to add to monitoring efforts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Sfm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photogrammetry can assess, in addition, percent cover as well as growth of outplants through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23498e1e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23498e1e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Ongoing, long-term restoration study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of now this project consists of 40 unique reef ledges, where either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Acer has been put back onto the reef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 ledges are imaged at baseline, and then annually going forwards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of now we are entering the second year of this project, I will be presenting the first year preliminary data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 goals of this project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Quantify composition changes in the benthic community, post-restoration through time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Measure and track percent cover and growth of outplants through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23498e1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23498e1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we get to the site, we prep by laying out scale bars (which double as depth markers) throughout.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 natural barriers don’t exist (such as spurs or reef ledges) floats are placed to mark boundaries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Assists in navigation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this project, the cameras used are two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gopro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10s set 60 cm on 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pvc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rig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the images themselves, 80% overlap between photos is ideal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Conditions can make this harder to achieve at times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 photo per second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Swimming at a slow enough pace, with the passes close enough to get around the right overlap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Swim pattern can be described as a modified lawnmower, with short passes having ideal overlap, with a few passes in the perpendicular direction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Helps make sure there is no reprojection error (warping or inaccurate 3D generation)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23498e1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23498e1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the imagery has been taken in the manner described, we use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agisoft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metashape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which is a software able to process 2D images to generate 3D spatial information)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First generated is the sparse cloud made of points extracted from the alignment of photos 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dense cloud can then created from the rectification of sparse-cloud points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product can then be exported for further annotation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498e1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3498e1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first steps in the analysis of our models takes place in Viscore,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point-based analytics software, that allows for the interaction with 3D data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are scaled and oriented with what was collected in the field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visual point intercept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vpi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surveys are done, essentially a working area within a model can be set, and with the desired point density set, the program will randomly generate points throughout.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use a density of 25 points per m2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498e1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23498e1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something really helpful, the points generated, as well as any point placed on the model, is linked to the raw imagery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makes identification much easier and can account for gaps in the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10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➢"/>
              <a:defRPr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8D6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00950" y="155750"/>
            <a:ext cx="2188252" cy="386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t="1432" b="235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reflection stA="0" endPos="65000" dist="50800" dir="5400000" sy="-100000" algn="bl" rotWithShape="0"/>
            <a:softEdge rad="76200"/>
          </a:effectLst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50" y="3875585"/>
            <a:ext cx="1043502" cy="9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CB283-0EC7-4040-830D-C8ADE4EF2D9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367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46750" y="413375"/>
            <a:ext cx="8475900" cy="1459200"/>
          </a:xfrm>
          <a:prstGeom prst="rect">
            <a:avLst/>
          </a:prstGeom>
          <a:effectLst>
            <a:outerShdw dist="28575" algn="bl" rotWithShape="0">
              <a:srgbClr val="2A367E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Assessment of Benthic Ecosystem Changes Post-Outplanting Using Structure-from-Motion (SfM) Photogrammetry</a:t>
            </a:r>
            <a:endParaRPr sz="278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46747" y="1784855"/>
            <a:ext cx="3784982" cy="3202782"/>
          </a:xfrm>
          <a:prstGeom prst="rect">
            <a:avLst/>
          </a:prstGeom>
          <a:effectLst>
            <a:outerShdw dist="19050" algn="bl" rotWithShape="0">
              <a:srgbClr val="2A367E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Authors: Ian Combs; </a:t>
            </a:r>
            <a:r>
              <a:rPr lang="en" sz="1600" b="1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Gabrielle D’Alonzo</a:t>
            </a: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*; Erinn Muller; Erich Bartels; Jason Spadaro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MLC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May 23, 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Mote’s International 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	   for Coral Reef Research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	   Restoration</a:t>
            </a:r>
            <a:endParaRPr lang="en" sz="1300" dirty="0">
              <a:solidFill>
                <a:schemeClr val="bg2">
                  <a:lumMod val="20000"/>
                  <a:lumOff val="8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11700" y="1162164"/>
            <a:ext cx="4260300" cy="32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TagLab</a:t>
            </a:r>
            <a:endParaRPr sz="1500" dirty="0"/>
          </a:p>
          <a:p>
            <a:pPr marL="430592" indent="-285750">
              <a:lnSpc>
                <a:spcPct val="150000"/>
              </a:lnSpc>
              <a:buClr>
                <a:srgbClr val="2A367E"/>
              </a:buClr>
              <a:buSzPts val="1319"/>
            </a:pPr>
            <a:r>
              <a:rPr lang="en" sz="1400" dirty="0"/>
              <a:t>AI-powered 2D segmentation software</a:t>
            </a:r>
            <a:endParaRPr sz="1400" dirty="0"/>
          </a:p>
          <a:p>
            <a:pPr marL="457200" lvl="0" indent="-3123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19"/>
              <a:buChar char="➢"/>
            </a:pPr>
            <a:r>
              <a:rPr lang="en" sz="1400" dirty="0"/>
              <a:t>Combination of semi-automatic </a:t>
            </a:r>
            <a:r>
              <a:rPr lang="en-US" sz="1400" dirty="0"/>
              <a:t>and manual tools</a:t>
            </a: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-US" sz="1200" dirty="0">
                <a:solidFill>
                  <a:srgbClr val="2A367E"/>
                </a:solidFill>
              </a:rPr>
              <a:t>Accurate representation of the distribution of 2D reef space between organisms</a:t>
            </a: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" sz="1200" dirty="0">
                <a:solidFill>
                  <a:srgbClr val="2A367E"/>
                </a:solidFill>
              </a:rPr>
              <a:t>Automatic segmentation/classifier tool can be trained to fit different species/reef types</a:t>
            </a:r>
            <a:endParaRPr sz="1200" dirty="0">
              <a:solidFill>
                <a:srgbClr val="2A367E"/>
              </a:solidFill>
            </a:endParaRPr>
          </a:p>
          <a:p>
            <a:pPr marL="914400" lvl="1" indent="-30827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55"/>
              <a:buChar char="○"/>
            </a:pPr>
            <a:r>
              <a:rPr lang="en" sz="1200" dirty="0">
                <a:solidFill>
                  <a:srgbClr val="2A367E"/>
                </a:solidFill>
              </a:rPr>
              <a:t>Despite automation, continue</a:t>
            </a:r>
            <a:r>
              <a:rPr lang="en-US" sz="1200" dirty="0">
                <a:solidFill>
                  <a:srgbClr val="2A367E"/>
                </a:solidFill>
              </a:rPr>
              <a:t>s</a:t>
            </a:r>
            <a:r>
              <a:rPr lang="en" sz="1200" dirty="0">
                <a:solidFill>
                  <a:srgbClr val="2A367E"/>
                </a:solidFill>
              </a:rPr>
              <a:t> to keep human “in the loop”</a:t>
            </a:r>
            <a:endParaRPr sz="1200" dirty="0">
              <a:solidFill>
                <a:srgbClr val="2A367E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l="5356" t="19140" r="24438" b="29007"/>
          <a:stretch/>
        </p:blipFill>
        <p:spPr>
          <a:xfrm>
            <a:off x="4572000" y="3192907"/>
            <a:ext cx="4478038" cy="19314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l="4519" t="7077" r="23392" b="4120"/>
          <a:stretch/>
        </p:blipFill>
        <p:spPr>
          <a:xfrm>
            <a:off x="5320982" y="1162164"/>
            <a:ext cx="2984817" cy="20307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685850" y="761964"/>
            <a:ext cx="5772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Percent cover and growth over time</a:t>
            </a:r>
            <a:endParaRPr sz="1600" dirty="0">
              <a:solidFill>
                <a:srgbClr val="2A367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VPI Data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71601-6E9E-405E-80CA-C822CB92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675"/>
            <a:ext cx="5257420" cy="3943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FBCDBB-3B8D-4EA3-8A7F-AE575A61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580" y="822675"/>
            <a:ext cx="5257420" cy="3943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BB04B-06E3-42C6-A39F-495A667D3012}"/>
              </a:ext>
            </a:extLst>
          </p:cNvPr>
          <p:cNvSpPr/>
          <p:nvPr/>
        </p:nvSpPr>
        <p:spPr>
          <a:xfrm>
            <a:off x="3886580" y="1682496"/>
            <a:ext cx="161164" cy="215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2B870F-0554-4EE1-B4D5-63EA56568F12}"/>
              </a:ext>
            </a:extLst>
          </p:cNvPr>
          <p:cNvSpPr/>
          <p:nvPr/>
        </p:nvSpPr>
        <p:spPr>
          <a:xfrm>
            <a:off x="8388096" y="2571750"/>
            <a:ext cx="755904" cy="256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19724-9EB8-4E3D-A9AE-11DE36AD7048}"/>
              </a:ext>
            </a:extLst>
          </p:cNvPr>
          <p:cNvSpPr txBox="1"/>
          <p:nvPr/>
        </p:nvSpPr>
        <p:spPr>
          <a:xfrm>
            <a:off x="8234892" y="2630683"/>
            <a:ext cx="597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sp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data/discussion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directions?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822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9C34C-2A1A-43EE-B254-BF50EEED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2" r="2051" b="15105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ECC15E-E0BC-42BE-838A-7F5ED594047C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A367E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8D6F2"/>
              </a:solidFill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49974"/>
            <a:ext cx="8520600" cy="572700"/>
          </a:xfrm>
          <a:prstGeom prst="rect">
            <a:avLst/>
          </a:prstGeom>
          <a:effectLst>
            <a:outerShdw blurRad="50800" dist="38100" dir="3000000" algn="ctr" rotWithShape="0">
              <a:srgbClr val="A8D6F2">
                <a:alpha val="95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Acknowledgements </a:t>
            </a:r>
            <a:endParaRPr b="1" i="1" dirty="0"/>
          </a:p>
        </p:txBody>
      </p:sp>
      <p:pic>
        <p:nvPicPr>
          <p:cNvPr id="1026" name="Picture 2" descr="https://lh5.googleusercontent.com/1FXkuoLXElBYA9Ivy97c1cIjXwaT-fDPPvy-F4iR1WqqqvdmkGT3Uxp78UriQuGVOsH2n_9z6ErLaYD6QbiQkjRE2YVJj5LSGQNpC4cYmvj46rVl_4rJ7sw7UZ4igsEMJtVgjybPnK4pGdPKzaoGHg=s2048">
            <a:extLst>
              <a:ext uri="{FF2B5EF4-FFF2-40B4-BE49-F238E27FC236}">
                <a16:creationId xmlns:a16="http://schemas.microsoft.com/office/drawing/2014/main" id="{32692D40-8BD8-42C6-9BDE-3D475412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9075"/>
            <a:ext cx="91440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0D473-44CA-46AB-9863-DF2DF2EA6275}"/>
              </a:ext>
            </a:extLst>
          </p:cNvPr>
          <p:cNvSpPr txBox="1"/>
          <p:nvPr/>
        </p:nvSpPr>
        <p:spPr>
          <a:xfrm>
            <a:off x="1804218" y="984071"/>
            <a:ext cx="2927439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Zachary Craig</a:t>
            </a:r>
          </a:p>
          <a:p>
            <a:pPr algn="ctr">
              <a:lnSpc>
                <a:spcPct val="200000"/>
              </a:lnSpc>
            </a:pPr>
            <a:r>
              <a:rPr lang="en-US" sz="1800" b="1" dirty="0" err="1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Dakotah</a:t>
            </a: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 Merck</a:t>
            </a:r>
          </a:p>
          <a:p>
            <a:pPr algn="ctr">
              <a:lnSpc>
                <a:spcPct val="200000"/>
              </a:lnSpc>
            </a:pP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Summer Brooks</a:t>
            </a:r>
          </a:p>
          <a:p>
            <a:pPr algn="ctr">
              <a:lnSpc>
                <a:spcPct val="200000"/>
              </a:lnSpc>
            </a:pP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Megan Kennedy</a:t>
            </a:r>
          </a:p>
          <a:p>
            <a:pPr algn="ctr">
              <a:lnSpc>
                <a:spcPct val="200000"/>
              </a:lnSpc>
            </a:pP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Gloria Keough</a:t>
            </a:r>
          </a:p>
          <a:p>
            <a:pPr algn="ctr">
              <a:lnSpc>
                <a:spcPct val="200000"/>
              </a:lnSpc>
            </a:pP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Sarah Hamlyn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E504D-AC5E-4E08-A050-4EB9F842E7CD}"/>
              </a:ext>
            </a:extLst>
          </p:cNvPr>
          <p:cNvSpPr txBox="1"/>
          <p:nvPr/>
        </p:nvSpPr>
        <p:spPr>
          <a:xfrm>
            <a:off x="4412343" y="984071"/>
            <a:ext cx="2927439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Joseph Kuehl</a:t>
            </a:r>
          </a:p>
          <a:p>
            <a:pPr algn="ctr">
              <a:lnSpc>
                <a:spcPct val="200000"/>
              </a:lnSpc>
            </a:pP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Cory Walter</a:t>
            </a:r>
          </a:p>
          <a:p>
            <a:pPr algn="ctr">
              <a:lnSpc>
                <a:spcPct val="200000"/>
              </a:lnSpc>
            </a:pP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Samantha Simpson</a:t>
            </a:r>
          </a:p>
          <a:p>
            <a:pPr algn="ctr">
              <a:lnSpc>
                <a:spcPct val="200000"/>
              </a:lnSpc>
            </a:pP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Kyle </a:t>
            </a:r>
            <a:r>
              <a:rPr lang="en-US" sz="1800" b="1" dirty="0" err="1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Knoblock</a:t>
            </a:r>
            <a:endParaRPr lang="en-US" sz="1800" b="1" dirty="0">
              <a:ln>
                <a:solidFill>
                  <a:srgbClr val="2A367E"/>
                </a:solidFill>
              </a:ln>
              <a:solidFill>
                <a:srgbClr val="A8D6F2"/>
              </a:solidFill>
              <a:effectLst>
                <a:outerShdw blurRad="50800" dist="50800" dir="5400000" algn="ctr" rotWithShape="0">
                  <a:srgbClr val="2A367E"/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  <a:p>
            <a:pPr algn="ctr">
              <a:lnSpc>
                <a:spcPct val="200000"/>
              </a:lnSpc>
            </a:pP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Ryan </a:t>
            </a:r>
            <a:r>
              <a:rPr lang="en-US" sz="1800" b="1" dirty="0" err="1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Bonhag</a:t>
            </a:r>
            <a:endParaRPr lang="en-US" sz="1800" b="1" dirty="0">
              <a:ln>
                <a:solidFill>
                  <a:srgbClr val="2A367E"/>
                </a:solidFill>
              </a:ln>
              <a:solidFill>
                <a:srgbClr val="A8D6F2"/>
              </a:solidFill>
              <a:effectLst>
                <a:outerShdw blurRad="50800" dist="50800" dir="5400000" algn="ctr" rotWithShape="0">
                  <a:srgbClr val="2A367E"/>
                </a:outerShdw>
              </a:effectLst>
              <a:latin typeface="Roboto" panose="020B0604020202020204" charset="0"/>
              <a:ea typeface="Roboto" panose="020B0604020202020204" charset="0"/>
            </a:endParaRPr>
          </a:p>
          <a:p>
            <a:pPr algn="ctr">
              <a:lnSpc>
                <a:spcPct val="200000"/>
              </a:lnSpc>
            </a:pPr>
            <a:r>
              <a:rPr lang="en-US" sz="1800" b="1" dirty="0">
                <a:ln>
                  <a:solidFill>
                    <a:srgbClr val="2A367E"/>
                  </a:solidFill>
                </a:ln>
                <a:solidFill>
                  <a:srgbClr val="A8D6F2"/>
                </a:solidFill>
                <a:effectLst>
                  <a:outerShdw blurRad="50800" dist="50800" dir="5400000" algn="ctr" rotWithShape="0">
                    <a:srgbClr val="2A367E"/>
                  </a:outerShdw>
                </a:effectLst>
                <a:latin typeface="Roboto" panose="020B0604020202020204" charset="0"/>
                <a:ea typeface="Roboto" panose="020B0604020202020204" charset="0"/>
              </a:rPr>
              <a:t>Brooke Pohlman</a:t>
            </a:r>
          </a:p>
        </p:txBody>
      </p:sp>
      <p:pic>
        <p:nvPicPr>
          <p:cNvPr id="10" name="Picture 2" descr="National Oceanic and Atmospheric Administration | NFWF">
            <a:extLst>
              <a:ext uri="{FF2B5EF4-FFF2-40B4-BE49-F238E27FC236}">
                <a16:creationId xmlns:a16="http://schemas.microsoft.com/office/drawing/2014/main" id="{36C2D22A-A799-4928-91C0-1C5F5115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675" y="3202474"/>
            <a:ext cx="1167990" cy="116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Fish and Wildlife Foundation Announces New Grants in Gulf">
            <a:extLst>
              <a:ext uri="{FF2B5EF4-FFF2-40B4-BE49-F238E27FC236}">
                <a16:creationId xmlns:a16="http://schemas.microsoft.com/office/drawing/2014/main" id="{67BAE45E-D11F-454E-8B34-079BD9DF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5" y="2081536"/>
            <a:ext cx="1167990" cy="11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orida Fish and Wildlife Conservation Commission – Thompson ...">
            <a:extLst>
              <a:ext uri="{FF2B5EF4-FFF2-40B4-BE49-F238E27FC236}">
                <a16:creationId xmlns:a16="http://schemas.microsoft.com/office/drawing/2014/main" id="{5C80ED3B-6009-4460-ACB8-C4FB7796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59" y="1884954"/>
            <a:ext cx="1028021" cy="124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nate Now | Mission: Iconic Reefs by National Marine Sanctuary Foundation">
            <a:extLst>
              <a:ext uri="{FF2B5EF4-FFF2-40B4-BE49-F238E27FC236}">
                <a16:creationId xmlns:a16="http://schemas.microsoft.com/office/drawing/2014/main" id="{A4D51AB0-EB46-4427-B50C-CB5554932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547" y="983905"/>
            <a:ext cx="1678244" cy="73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D5DC33-AC4B-417D-AC8C-27CD12E836B9}"/>
              </a:ext>
            </a:extLst>
          </p:cNvPr>
          <p:cNvSpPr/>
          <p:nvPr/>
        </p:nvSpPr>
        <p:spPr>
          <a:xfrm>
            <a:off x="126578" y="3546914"/>
            <a:ext cx="2346236" cy="477661"/>
          </a:xfrm>
          <a:prstGeom prst="rect">
            <a:avLst/>
          </a:prstGeom>
          <a:solidFill>
            <a:srgbClr val="A8D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8D6F2"/>
              </a:solidFill>
            </a:endParaRPr>
          </a:p>
        </p:txBody>
      </p:sp>
      <p:pic>
        <p:nvPicPr>
          <p:cNvPr id="1034" name="Picture 10" descr="Restoring Seven Iconic Reefs: A Mission to Recover the Coral Reefs of the  Florida Keys | NOAA Fisheries">
            <a:extLst>
              <a:ext uri="{FF2B5EF4-FFF2-40B4-BE49-F238E27FC236}">
                <a16:creationId xmlns:a16="http://schemas.microsoft.com/office/drawing/2014/main" id="{5A3F99AE-01DC-4104-B063-E92204E8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6" y="3576893"/>
            <a:ext cx="2816133" cy="41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904130"/>
            <a:ext cx="4260300" cy="26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A367E"/>
                </a:solidFill>
              </a:rPr>
              <a:t>Numerous factors severely affecting the health and diversity of the Florida’</a:t>
            </a:r>
            <a:r>
              <a:rPr lang="en-US" sz="1500" dirty="0">
                <a:solidFill>
                  <a:srgbClr val="2A367E"/>
                </a:solidFill>
              </a:rPr>
              <a:t>s Coral Reef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6D826-DD02-499A-9E9E-F22A08AB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34" y="3207326"/>
            <a:ext cx="2286517" cy="1834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1E391-EB70-4C77-A64A-EA9F9A0D7534}"/>
              </a:ext>
            </a:extLst>
          </p:cNvPr>
          <p:cNvSpPr txBox="1"/>
          <p:nvPr/>
        </p:nvSpPr>
        <p:spPr>
          <a:xfrm>
            <a:off x="6639463" y="4933953"/>
            <a:ext cx="25218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2A367E"/>
                </a:solidFill>
              </a:rPr>
              <a:t>Photo credit: Zachary Craig &amp; Samantha Simpson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61923-DFDB-4BAC-93DB-E08BB3FB0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45" y="1580335"/>
            <a:ext cx="2740312" cy="1545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AE7AFC-3ECD-497A-BB45-6D0BF011F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75142" y="2434044"/>
            <a:ext cx="3063736" cy="1727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CBB542-1AFE-47B0-A171-BF3D2FDD8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265" y="2836786"/>
            <a:ext cx="3352035" cy="1890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B5F40-2731-4B6A-9376-683C9E12B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775" y="633845"/>
            <a:ext cx="3549014" cy="1996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904875"/>
            <a:ext cx="4260300" cy="26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A367E"/>
                </a:solidFill>
              </a:rPr>
              <a:t>Numerous factors severely affecting the health and diversity of the Florida’</a:t>
            </a:r>
            <a:r>
              <a:rPr lang="en-US" sz="1500" dirty="0">
                <a:solidFill>
                  <a:srgbClr val="2A367E"/>
                </a:solidFill>
              </a:rPr>
              <a:t>s Coral Reef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572000" y="904849"/>
            <a:ext cx="44907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2A367E"/>
                </a:solidFill>
              </a:rPr>
              <a:t>Coral Restoration is a widely accepted tool used to mitigate the damage affecting the benthic community</a:t>
            </a:r>
            <a:endParaRPr sz="1500" dirty="0">
              <a:solidFill>
                <a:srgbClr val="2A367E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BD858-5DAF-499A-BCC0-74EA92F5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0" y="2212905"/>
            <a:ext cx="3238014" cy="242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7337A-E3C7-4E82-91E5-91E4A3485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9"/>
          <a:stretch/>
        </p:blipFill>
        <p:spPr>
          <a:xfrm rot="5400000">
            <a:off x="2894376" y="2369611"/>
            <a:ext cx="3355248" cy="2122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EE335-3E16-4814-9548-C92CBAA3E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686" y="2212905"/>
            <a:ext cx="3238014" cy="2428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BDD3DF-C2EC-4E7D-98EF-665B80F15D23}"/>
              </a:ext>
            </a:extLst>
          </p:cNvPr>
          <p:cNvSpPr txBox="1"/>
          <p:nvPr/>
        </p:nvSpPr>
        <p:spPr>
          <a:xfrm>
            <a:off x="7771094" y="4893525"/>
            <a:ext cx="2122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2A367E"/>
                </a:solidFill>
              </a:rPr>
              <a:t>Photo credit: Erich Bartels</a:t>
            </a:r>
          </a:p>
        </p:txBody>
      </p:sp>
    </p:spTree>
    <p:extLst>
      <p:ext uri="{BB962C8B-B14F-4D97-AF65-F5344CB8AC3E}">
        <p14:creationId xmlns:p14="http://schemas.microsoft.com/office/powerpoint/2010/main" val="101721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 Success 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646389"/>
            <a:ext cx="85206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500" dirty="0"/>
              <a:t>Post-restoration:</a:t>
            </a:r>
          </a:p>
          <a:p>
            <a:pPr marL="285750" indent="-285750">
              <a:spcAft>
                <a:spcPts val="1200"/>
              </a:spcAft>
              <a:buClr>
                <a:srgbClr val="2A367E"/>
              </a:buClr>
              <a:buSzPct val="100000"/>
            </a:pPr>
            <a:r>
              <a:rPr lang="en" sz="1300" dirty="0"/>
              <a:t>Traditionally, fate-tracking via in-water surveys used to monitor </a:t>
            </a:r>
            <a:r>
              <a:rPr lang="en-US" sz="1300" dirty="0"/>
              <a:t>outplant </a:t>
            </a:r>
            <a:r>
              <a:rPr lang="en" sz="1300" dirty="0"/>
              <a:t>success and health in the months → years after outplanting</a:t>
            </a:r>
            <a:endParaRPr lang="en-US" sz="1500" dirty="0"/>
          </a:p>
          <a:p>
            <a:pPr marL="0" indent="0" algn="ctr">
              <a:buNone/>
            </a:pPr>
            <a:r>
              <a:rPr lang="en-US" sz="1400" dirty="0"/>
              <a:t>SfM Photogrammetry has become an increasingly popular tool to compliment monitoring data 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400" dirty="0"/>
              <a:t>W</a:t>
            </a:r>
            <a:r>
              <a:rPr lang="en-US" sz="1400" dirty="0"/>
              <a:t>hat SfM photogrammetry offers us</a:t>
            </a:r>
            <a:r>
              <a:rPr lang="en" sz="1400" dirty="0"/>
              <a:t>:</a:t>
            </a:r>
            <a:endParaRPr sz="1400" dirty="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Percent cover &amp; growth metrics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○"/>
            </a:pPr>
            <a:r>
              <a:rPr lang="en-US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Whole ecosystem assessment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15597" r="5473" b="4987"/>
          <a:stretch/>
        </p:blipFill>
        <p:spPr>
          <a:xfrm>
            <a:off x="0" y="2902191"/>
            <a:ext cx="4378050" cy="224128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9693" b="5272"/>
          <a:stretch/>
        </p:blipFill>
        <p:spPr>
          <a:xfrm>
            <a:off x="4765950" y="2902191"/>
            <a:ext cx="4378050" cy="224130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6033654" y="3000114"/>
            <a:ext cx="535953" cy="457088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419345" y="3518426"/>
            <a:ext cx="5502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430283" y="3122790"/>
            <a:ext cx="483600" cy="531099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350683" y="4055152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115640" y="4025531"/>
            <a:ext cx="507300" cy="506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954975" y="3518426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FF75F257-F80A-4917-A54E-57B7E80768C9}"/>
              </a:ext>
            </a:extLst>
          </p:cNvPr>
          <p:cNvSpPr/>
          <p:nvPr/>
        </p:nvSpPr>
        <p:spPr>
          <a:xfrm>
            <a:off x="7010840" y="4514365"/>
            <a:ext cx="483600" cy="449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2D9850-F63D-48D3-9EAF-D1984509B04D}"/>
              </a:ext>
            </a:extLst>
          </p:cNvPr>
          <p:cNvSpPr/>
          <p:nvPr/>
        </p:nvSpPr>
        <p:spPr>
          <a:xfrm>
            <a:off x="4231675" y="3821531"/>
            <a:ext cx="680649" cy="457200"/>
          </a:xfrm>
          <a:prstGeom prst="rightArrow">
            <a:avLst>
              <a:gd name="adj1" fmla="val 50000"/>
              <a:gd name="adj2" fmla="val 43626"/>
            </a:avLst>
          </a:prstGeom>
          <a:solidFill>
            <a:srgbClr val="2A367E"/>
          </a:solidFill>
          <a:ln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Restoration in Eastern Dry R</a:t>
            </a:r>
            <a:r>
              <a:rPr lang="en-US" dirty="0" err="1"/>
              <a:t>ocks</a:t>
            </a:r>
            <a:endParaRPr dirty="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268588" y="822675"/>
            <a:ext cx="446872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Ongoing, long-term restoration study</a:t>
            </a:r>
            <a:endParaRPr sz="14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300" dirty="0">
                <a:solidFill>
                  <a:srgbClr val="2A367E"/>
                </a:solidFill>
              </a:rPr>
              <a:t>To date, </a:t>
            </a:r>
            <a:r>
              <a:rPr lang="en" sz="1300" dirty="0"/>
              <a:t>40</a:t>
            </a:r>
            <a:r>
              <a:rPr lang="en" sz="1300" dirty="0">
                <a:solidFill>
                  <a:srgbClr val="2A367E"/>
                </a:solidFill>
              </a:rPr>
              <a:t> unique </a:t>
            </a:r>
            <a:r>
              <a:rPr lang="en" sz="1300" dirty="0"/>
              <a:t>sites</a:t>
            </a:r>
            <a:endParaRPr sz="1300" dirty="0">
              <a:solidFill>
                <a:srgbClr val="2A367E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○"/>
            </a:pPr>
            <a:r>
              <a:rPr lang="en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Imaged pre-restoration, and then </a:t>
            </a:r>
            <a:r>
              <a:rPr lang="en-US" sz="12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annually thereafter</a:t>
            </a:r>
            <a:endParaRPr sz="12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" sz="1300" dirty="0"/>
              <a:t>Outplanted with A</a:t>
            </a:r>
            <a:r>
              <a:rPr lang="en-US" sz="1300" dirty="0" err="1"/>
              <a:t>cropora</a:t>
            </a:r>
            <a:r>
              <a:rPr lang="en" sz="1300" dirty="0"/>
              <a:t> </a:t>
            </a:r>
            <a:r>
              <a:rPr lang="en" sz="1300" i="1" dirty="0"/>
              <a:t>cervicornis </a:t>
            </a:r>
            <a:r>
              <a:rPr lang="en" sz="1300" dirty="0"/>
              <a:t>o</a:t>
            </a:r>
            <a:r>
              <a:rPr lang="en-US" sz="1300" dirty="0"/>
              <a:t>r</a:t>
            </a:r>
            <a:r>
              <a:rPr lang="en" sz="1300" dirty="0"/>
              <a:t> A. </a:t>
            </a:r>
            <a:r>
              <a:rPr lang="en" sz="1300" i="1" dirty="0"/>
              <a:t>palmata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2694709"/>
            <a:ext cx="3010650" cy="244896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750" y="2694709"/>
            <a:ext cx="3020250" cy="2448966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567200" y="828425"/>
            <a:ext cx="43257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-US" sz="13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Quantify how restoration effects the benthic community composition</a:t>
            </a:r>
            <a:endParaRPr lang="en" sz="13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200"/>
              <a:buFont typeface="Roboto"/>
              <a:buChar char="➢"/>
            </a:pPr>
            <a:r>
              <a:rPr lang="en-US" sz="13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Assess percent cover and biomass long-term</a:t>
            </a:r>
            <a:endParaRPr sz="13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023E1-1318-4025-9843-7B11B74924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95" b="12425"/>
          <a:stretch/>
        </p:blipFill>
        <p:spPr>
          <a:xfrm>
            <a:off x="2987004" y="2878369"/>
            <a:ext cx="3113101" cy="2321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8BAB83-41D9-4C09-9A97-96405C1A4578}"/>
              </a:ext>
            </a:extLst>
          </p:cNvPr>
          <p:cNvSpPr/>
          <p:nvPr/>
        </p:nvSpPr>
        <p:spPr>
          <a:xfrm>
            <a:off x="4518467" y="4568891"/>
            <a:ext cx="14996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2A367E"/>
                </a:solidFill>
              </a:rPr>
              <a:t>Eastern Dry Rocks (EDR)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B047C5-A905-481A-8A74-15C4766ADB9A}"/>
              </a:ext>
            </a:extLst>
          </p:cNvPr>
          <p:cNvSpPr/>
          <p:nvPr/>
        </p:nvSpPr>
        <p:spPr>
          <a:xfrm>
            <a:off x="4449103" y="4712715"/>
            <a:ext cx="45719" cy="45719"/>
          </a:xfrm>
          <a:prstGeom prst="star5">
            <a:avLst/>
          </a:prstGeom>
          <a:solidFill>
            <a:srgbClr val="FFFF00"/>
          </a:solidFill>
          <a:ln>
            <a:solidFill>
              <a:srgbClr val="FFF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8D6F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Acquisition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153175" y="853339"/>
            <a:ext cx="3001500" cy="15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Site set-up:</a:t>
            </a:r>
            <a:endParaRPr sz="1400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 dirty="0"/>
              <a:t>Scale bars (also acting as depth markers) placed throughout site</a:t>
            </a:r>
            <a:endParaRPr sz="1100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Char char="➢"/>
            </a:pPr>
            <a:r>
              <a:rPr lang="en" sz="1100" dirty="0"/>
              <a:t>Float markers a</a:t>
            </a:r>
            <a:r>
              <a:rPr lang="en-US" sz="1100" dirty="0"/>
              <a:t>ct as temporary borders</a:t>
            </a:r>
            <a:r>
              <a:rPr lang="en" sz="1100" dirty="0"/>
              <a:t> for navigational aid</a:t>
            </a:r>
            <a:endParaRPr sz="1100" dirty="0"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l="43917" t="13533" r="33545" b="38389"/>
          <a:stretch/>
        </p:blipFill>
        <p:spPr>
          <a:xfrm rot="5400000">
            <a:off x="406963" y="2006750"/>
            <a:ext cx="2255962" cy="284764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042425" y="3317700"/>
            <a:ext cx="3001500" cy="94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Cameras: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Two GoPro 10s set 60cm apart on a PVC rig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030930" y="1231888"/>
            <a:ext cx="3001500" cy="144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Methods:</a:t>
            </a:r>
            <a:endParaRPr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80% overlap </a:t>
            </a:r>
            <a:r>
              <a:rPr lang="en-US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between photos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Cameras capture 1 image/second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100"/>
              <a:buFont typeface="Roboto"/>
              <a:buChar char="➢"/>
            </a:pP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Swim path akin to </a:t>
            </a:r>
            <a:r>
              <a:rPr lang="en-US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modified </a:t>
            </a:r>
            <a:r>
              <a:rPr lang="en" sz="11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lawnmower pattern</a:t>
            </a:r>
            <a:endParaRPr sz="11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07620" y="2764373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653925" y="2333862"/>
            <a:ext cx="521100" cy="392400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 rot="4931159">
            <a:off x="868833" y="3956764"/>
            <a:ext cx="522956" cy="390667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 rot="5976492">
            <a:off x="2422730" y="3525507"/>
            <a:ext cx="523037" cy="391109"/>
          </a:xfrm>
          <a:prstGeom prst="ellipse">
            <a:avLst/>
          </a:prstGeom>
          <a:noFill/>
          <a:ln w="19050" cap="flat" cmpd="sng">
            <a:solidFill>
              <a:srgbClr val="2A36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r="14646"/>
          <a:stretch/>
        </p:blipFill>
        <p:spPr>
          <a:xfrm>
            <a:off x="3092053" y="1387890"/>
            <a:ext cx="2768400" cy="182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7739317" y="4870806"/>
            <a:ext cx="1404683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2A367E"/>
                </a:solidFill>
              </a:rPr>
              <a:t>Photo Credit: Erich Bartels</a:t>
            </a:r>
            <a:endParaRPr sz="800" dirty="0">
              <a:solidFill>
                <a:srgbClr val="2A367E"/>
              </a:solidFill>
            </a:endParaRPr>
          </a:p>
        </p:txBody>
      </p:sp>
      <p:pic>
        <p:nvPicPr>
          <p:cNvPr id="21" name="Google Shape;108;p17">
            <a:extLst>
              <a:ext uri="{FF2B5EF4-FFF2-40B4-BE49-F238E27FC236}">
                <a16:creationId xmlns:a16="http://schemas.microsoft.com/office/drawing/2014/main" id="{2F87DBA2-DEC3-43DE-86B0-3A7E882106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389" t="19105" r="45918" b="32538"/>
          <a:stretch/>
        </p:blipFill>
        <p:spPr>
          <a:xfrm>
            <a:off x="5960091" y="2726262"/>
            <a:ext cx="3183909" cy="217603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SfM </a:t>
            </a:r>
            <a:r>
              <a:rPr lang="en"/>
              <a:t>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hotogrammetry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625" y="788787"/>
            <a:ext cx="894075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350" dirty="0"/>
              <a:t>Three-dimensional inf</a:t>
            </a:r>
            <a:r>
              <a:rPr lang="en-US" sz="1350" dirty="0"/>
              <a:t>o</a:t>
            </a:r>
            <a:r>
              <a:rPr lang="en" sz="1350" dirty="0"/>
              <a:t>rmation is derived from sequences of two-dimensional images</a:t>
            </a:r>
            <a:endParaRPr sz="1350" dirty="0"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l="30881" t="10550" r="24640" b="16178"/>
          <a:stretch/>
        </p:blipFill>
        <p:spPr>
          <a:xfrm>
            <a:off x="94778" y="1232126"/>
            <a:ext cx="2867297" cy="27663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l="30681" t="10842" r="27715" b="18571"/>
          <a:stretch/>
        </p:blipFill>
        <p:spPr>
          <a:xfrm>
            <a:off x="3109999" y="1242511"/>
            <a:ext cx="2866674" cy="27663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5">
            <a:alphaModFix/>
          </a:blip>
          <a:srcRect l="17390" r="22516" b="4616"/>
          <a:stretch/>
        </p:blipFill>
        <p:spPr>
          <a:xfrm>
            <a:off x="6124597" y="1242511"/>
            <a:ext cx="2866674" cy="2766376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F9187-B081-47C8-8859-888D30843278}"/>
              </a:ext>
            </a:extLst>
          </p:cNvPr>
          <p:cNvSpPr txBox="1"/>
          <p:nvPr/>
        </p:nvSpPr>
        <p:spPr>
          <a:xfrm>
            <a:off x="119568" y="4026194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Image alignment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2C048-C7FE-441D-BD09-1B4122B28672}"/>
              </a:ext>
            </a:extLst>
          </p:cNvPr>
          <p:cNvSpPr txBox="1"/>
          <p:nvPr/>
        </p:nvSpPr>
        <p:spPr>
          <a:xfrm>
            <a:off x="3141945" y="4034156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Dense cloud generation</a:t>
            </a:r>
          </a:p>
        </p:txBody>
      </p:sp>
      <p:pic>
        <p:nvPicPr>
          <p:cNvPr id="1026" name="Picture 2" descr="MetaShape Reviews 2023: Details, Pricing, &amp; Features | G2">
            <a:extLst>
              <a:ext uri="{FF2B5EF4-FFF2-40B4-BE49-F238E27FC236}">
                <a16:creationId xmlns:a16="http://schemas.microsoft.com/office/drawing/2014/main" id="{A2B558C2-0064-40FB-8DAC-DF41EE88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94" y="4361664"/>
            <a:ext cx="1044651" cy="5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EA6BC2-FDEE-4ABE-8F02-C67DEDE3F067}"/>
              </a:ext>
            </a:extLst>
          </p:cNvPr>
          <p:cNvSpPr txBox="1"/>
          <p:nvPr/>
        </p:nvSpPr>
        <p:spPr>
          <a:xfrm>
            <a:off x="6164322" y="4025410"/>
            <a:ext cx="278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Data extraction</a:t>
            </a:r>
          </a:p>
        </p:txBody>
      </p:sp>
      <p:pic>
        <p:nvPicPr>
          <p:cNvPr id="22" name="Picture 2" descr="MetaShape Reviews 2023: Details, Pricing, &amp; Features | G2">
            <a:extLst>
              <a:ext uri="{FF2B5EF4-FFF2-40B4-BE49-F238E27FC236}">
                <a16:creationId xmlns:a16="http://schemas.microsoft.com/office/drawing/2014/main" id="{F56EA637-34E7-42D1-B39B-EAB0A58D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99" y="4361664"/>
            <a:ext cx="1044651" cy="5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aglab.isti.cnr.it/img/taglab50px.png">
            <a:extLst>
              <a:ext uri="{FF2B5EF4-FFF2-40B4-BE49-F238E27FC236}">
                <a16:creationId xmlns:a16="http://schemas.microsoft.com/office/drawing/2014/main" id="{D1361281-67C1-431F-9903-D4F19D69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28" y="43616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5AFCA-9383-46BB-B586-D8978F610645}"/>
              </a:ext>
            </a:extLst>
          </p:cNvPr>
          <p:cNvSpPr txBox="1"/>
          <p:nvPr/>
        </p:nvSpPr>
        <p:spPr>
          <a:xfrm>
            <a:off x="7463678" y="4445900"/>
            <a:ext cx="824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2A367E"/>
                </a:solidFill>
              </a:rPr>
              <a:t>Viscore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0964B12-3AD7-42F2-AB9C-2FA9796A42F6}"/>
              </a:ext>
            </a:extLst>
          </p:cNvPr>
          <p:cNvSpPr/>
          <p:nvPr/>
        </p:nvSpPr>
        <p:spPr>
          <a:xfrm>
            <a:off x="2821930" y="2386714"/>
            <a:ext cx="428214" cy="457200"/>
          </a:xfrm>
          <a:prstGeom prst="rightArrow">
            <a:avLst>
              <a:gd name="adj1" fmla="val 50000"/>
              <a:gd name="adj2" fmla="val 43626"/>
            </a:avLst>
          </a:prstGeom>
          <a:solidFill>
            <a:srgbClr val="2A367E"/>
          </a:solidFill>
          <a:ln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C3010DE-FFDB-4252-9D89-A06A74963C49}"/>
              </a:ext>
            </a:extLst>
          </p:cNvPr>
          <p:cNvSpPr/>
          <p:nvPr/>
        </p:nvSpPr>
        <p:spPr>
          <a:xfrm>
            <a:off x="5883197" y="2341129"/>
            <a:ext cx="428214" cy="457200"/>
          </a:xfrm>
          <a:prstGeom prst="rightArrow">
            <a:avLst>
              <a:gd name="adj1" fmla="val 50000"/>
              <a:gd name="adj2" fmla="val 43626"/>
            </a:avLst>
          </a:prstGeom>
          <a:solidFill>
            <a:srgbClr val="2A367E"/>
          </a:solidFill>
          <a:ln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/>
              <a:t>Data Collection</a:t>
            </a:r>
            <a:endParaRPr sz="242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466650" y="1167825"/>
            <a:ext cx="3860100" cy="384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Viscore </a:t>
            </a:r>
            <a:endParaRPr sz="16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Software platform which allows for interaction with 3D visual products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Imagery is scaled and oriented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Visual Point Intercept (VPI) survey; automated distribution of randomized points </a:t>
            </a:r>
            <a:r>
              <a:rPr lang="en-US" sz="1500" dirty="0"/>
              <a:t>at target density</a:t>
            </a:r>
            <a:endParaRPr sz="1500" dirty="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○"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Points are linked to raw imagery for identification</a:t>
            </a:r>
            <a:endParaRPr dirty="0">
              <a:solidFill>
                <a:srgbClr val="2A367E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l="15851" t="17692" r="15349" b="18414"/>
          <a:stretch/>
        </p:blipFill>
        <p:spPr>
          <a:xfrm rot="10800000">
            <a:off x="4567800" y="1183200"/>
            <a:ext cx="3868500" cy="197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l="11751" t="8745" r="10681" b="18979"/>
          <a:stretch/>
        </p:blipFill>
        <p:spPr>
          <a:xfrm rot="10800000">
            <a:off x="4572000" y="3162300"/>
            <a:ext cx="3860100" cy="1981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466650" y="752325"/>
            <a:ext cx="8210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Benthic community composition</a:t>
            </a:r>
            <a:endParaRPr sz="15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24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 dirty="0"/>
              <a:t>Data Collection</a:t>
            </a:r>
            <a:endParaRPr sz="242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466650" y="1167825"/>
            <a:ext cx="3860100" cy="3847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Viscore </a:t>
            </a:r>
            <a:endParaRPr sz="16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Software platform which allows for interaction with 3D visual products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Imagery is scaled and oriented</a:t>
            </a:r>
            <a:endParaRPr sz="15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➢"/>
            </a:pPr>
            <a:r>
              <a:rPr lang="en" sz="1500" dirty="0"/>
              <a:t>Visual Point Intercept (VPI) survey; automated distribution of randomized points </a:t>
            </a:r>
            <a:r>
              <a:rPr lang="en-US" sz="1500" dirty="0"/>
              <a:t>at target density</a:t>
            </a:r>
            <a:endParaRPr sz="1500" dirty="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367E"/>
              </a:buClr>
              <a:buSzPts val="1300"/>
              <a:buChar char="○"/>
            </a:pPr>
            <a:r>
              <a:rPr lang="en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Points are linked to raw imagery for identification</a:t>
            </a:r>
            <a:endParaRPr dirty="0">
              <a:solidFill>
                <a:srgbClr val="2A367E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66650" y="752325"/>
            <a:ext cx="8210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367E"/>
                </a:solidFill>
                <a:latin typeface="Roboto"/>
                <a:ea typeface="Roboto"/>
                <a:cs typeface="Roboto"/>
                <a:sym typeface="Roboto"/>
              </a:rPr>
              <a:t>Benthic community composition</a:t>
            </a:r>
            <a:endParaRPr sz="1600" dirty="0">
              <a:solidFill>
                <a:srgbClr val="2A36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7F3A4-2F06-4BAC-B612-E7082C2853CE}"/>
              </a:ext>
            </a:extLst>
          </p:cNvPr>
          <p:cNvSpPr txBox="1"/>
          <p:nvPr/>
        </p:nvSpPr>
        <p:spPr>
          <a:xfrm>
            <a:off x="7920130" y="4820889"/>
            <a:ext cx="1040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Raw Imagery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3275A-E818-4219-8895-334A2B47AC56}"/>
              </a:ext>
            </a:extLst>
          </p:cNvPr>
          <p:cNvSpPr txBox="1"/>
          <p:nvPr/>
        </p:nvSpPr>
        <p:spPr>
          <a:xfrm>
            <a:off x="7951303" y="2837638"/>
            <a:ext cx="977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A367E"/>
                </a:solidFill>
                <a:latin typeface="Roboto" panose="020B0604020202020204" charset="0"/>
                <a:ea typeface="Roboto" panose="020B0604020202020204" charset="0"/>
              </a:rPr>
              <a:t>Point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70D175-D3A9-49F9-BC9F-78EEB4BAA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21" t="31725" r="18209" b="22902"/>
          <a:stretch/>
        </p:blipFill>
        <p:spPr>
          <a:xfrm>
            <a:off x="4677202" y="3151076"/>
            <a:ext cx="3274101" cy="1992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EE0BB-30D4-43B8-A661-94EF609E8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34" t="22399" r="26382" b="34791"/>
          <a:stretch/>
        </p:blipFill>
        <p:spPr>
          <a:xfrm>
            <a:off x="4677202" y="1163685"/>
            <a:ext cx="3274101" cy="1987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4C28B63-336D-45B6-BC1C-A6E506F2071B}"/>
              </a:ext>
            </a:extLst>
          </p:cNvPr>
          <p:cNvSpPr/>
          <p:nvPr/>
        </p:nvSpPr>
        <p:spPr>
          <a:xfrm rot="20353425">
            <a:off x="5290442" y="2691178"/>
            <a:ext cx="1111170" cy="140737"/>
          </a:xfrm>
          <a:prstGeom prst="rightArrow">
            <a:avLst/>
          </a:prstGeom>
          <a:solidFill>
            <a:srgbClr val="2A367E"/>
          </a:solidFill>
          <a:ln w="12700"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9B63343-5595-4DE5-A8F3-1431D38C4F59}"/>
              </a:ext>
            </a:extLst>
          </p:cNvPr>
          <p:cNvSpPr/>
          <p:nvPr/>
        </p:nvSpPr>
        <p:spPr>
          <a:xfrm rot="20353425">
            <a:off x="5198664" y="4487651"/>
            <a:ext cx="1111170" cy="140737"/>
          </a:xfrm>
          <a:prstGeom prst="rightArrow">
            <a:avLst/>
          </a:prstGeom>
          <a:solidFill>
            <a:srgbClr val="2A367E"/>
          </a:solidFill>
          <a:ln w="12700">
            <a:solidFill>
              <a:srgbClr val="A8D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659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7214</TotalTime>
  <Words>1196</Words>
  <Application>Microsoft Office PowerPoint</Application>
  <PresentationFormat>On-screen Show (16:9)</PresentationFormat>
  <Paragraphs>135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Roboto</vt:lpstr>
      <vt:lpstr>Arial</vt:lpstr>
      <vt:lpstr>Simple Light</vt:lpstr>
      <vt:lpstr>Assessment of Benthic Ecosystem Changes Post-Outplanting Using Structure-from-Motion (SfM) Photogrammetry</vt:lpstr>
      <vt:lpstr>Introduction</vt:lpstr>
      <vt:lpstr>Introduction</vt:lpstr>
      <vt:lpstr>Monitoring Success </vt:lpstr>
      <vt:lpstr>Restoration in Eastern Dry Rocks</vt:lpstr>
      <vt:lpstr>Image Acquisition</vt:lpstr>
      <vt:lpstr>SfM Photogrammetry</vt:lpstr>
      <vt:lpstr>Data Collection</vt:lpstr>
      <vt:lpstr>Data Collection</vt:lpstr>
      <vt:lpstr>Data Collection</vt:lpstr>
      <vt:lpstr>VPI Data</vt:lpstr>
      <vt:lpstr>data/discussion</vt:lpstr>
      <vt:lpstr>Future directions?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Benthic Ecosystem Changes Post-Outplanting Using Structure-from-Motion (SfM) Photogrammetry</dc:title>
  <dc:creator>gdalonzo</dc:creator>
  <cp:lastModifiedBy>gdalonzo</cp:lastModifiedBy>
  <cp:revision>77</cp:revision>
  <dcterms:modified xsi:type="dcterms:W3CDTF">2023-05-17T23:04:29Z</dcterms:modified>
</cp:coreProperties>
</file>